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4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C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1">
            <a:alphaModFix amt="7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4490" y="1122680"/>
            <a:ext cx="11491595" cy="2387600"/>
          </a:xfrm>
        </p:spPr>
        <p:txBody>
          <a:bodyPr>
            <a:normAutofit/>
          </a:bodyPr>
          <a:lstStyle/>
          <a:p>
            <a:pPr algn="ctr"/>
            <a:r>
              <a:rPr lang="ru-RU" altLang="en-US" sz="4800" b="1" dirty="0">
                <a:solidFill>
                  <a:srgbClr val="FF0000"/>
                </a:solidFill>
              </a:rPr>
              <a:t>«История происхождения фамилий моего класса»</a:t>
            </a:r>
            <a:br>
              <a:rPr lang="ru-RU" altLang="en-US" sz="4800" b="1" dirty="0">
                <a:solidFill>
                  <a:srgbClr val="FF0000"/>
                </a:solidFill>
              </a:rPr>
            </a:br>
            <a:endParaRPr lang="ru-RU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3510" y="3639820"/>
            <a:ext cx="9277350" cy="2797175"/>
          </a:xfrm>
        </p:spPr>
        <p:txBody>
          <a:bodyPr>
            <a:noAutofit/>
          </a:bodyPr>
          <a:lstStyle/>
          <a:p>
            <a:pPr algn="r"/>
            <a:r>
              <a:rPr lang="en-US" b="1">
                <a:solidFill>
                  <a:srgbClr val="FF0000"/>
                </a:solidFill>
              </a:rPr>
              <a:t>Работу выполнила:</a:t>
            </a:r>
            <a:endParaRPr lang="en-US" b="1">
              <a:solidFill>
                <a:srgbClr val="FF0000"/>
              </a:solidFill>
            </a:endParaRPr>
          </a:p>
          <a:p>
            <a:pPr algn="r"/>
            <a:r>
              <a:rPr lang="en-US" b="1">
                <a:solidFill>
                  <a:srgbClr val="FF0000"/>
                </a:solidFill>
              </a:rPr>
              <a:t>Пащенко Дарья,</a:t>
            </a:r>
            <a:endParaRPr lang="en-US" b="1">
              <a:solidFill>
                <a:srgbClr val="FF0000"/>
              </a:solidFill>
            </a:endParaRPr>
          </a:p>
          <a:p>
            <a:pPr algn="r"/>
            <a:r>
              <a:rPr lang="en-US" b="1">
                <a:solidFill>
                  <a:srgbClr val="FF0000"/>
                </a:solidFill>
              </a:rPr>
              <a:t>ученица 8 «Б» класса</a:t>
            </a:r>
            <a:endParaRPr lang="en-US" b="1">
              <a:solidFill>
                <a:srgbClr val="FF0000"/>
              </a:solidFill>
            </a:endParaRPr>
          </a:p>
          <a:p>
            <a:pPr algn="r"/>
            <a:r>
              <a:rPr lang="en-US" b="1">
                <a:solidFill>
                  <a:srgbClr val="FF0000"/>
                </a:solidFill>
              </a:rPr>
              <a:t>Руководитель работы:</a:t>
            </a:r>
            <a:endParaRPr lang="en-US" b="1">
              <a:solidFill>
                <a:srgbClr val="FF0000"/>
              </a:solidFill>
            </a:endParaRPr>
          </a:p>
          <a:p>
            <a:pPr algn="r"/>
            <a:r>
              <a:rPr lang="en-US" b="1">
                <a:solidFill>
                  <a:srgbClr val="FF0000"/>
                </a:solidFill>
              </a:rPr>
              <a:t>Агантаева Ю.Е.,</a:t>
            </a:r>
            <a:endParaRPr lang="en-US" b="1">
              <a:solidFill>
                <a:srgbClr val="FF0000"/>
              </a:solidFill>
            </a:endParaRPr>
          </a:p>
          <a:p>
            <a:pPr algn="r"/>
            <a:r>
              <a:rPr lang="en-US" b="1">
                <a:solidFill>
                  <a:srgbClr val="FF0000"/>
                </a:solidFill>
              </a:rPr>
              <a:t>учитель русского языка и литературы</a:t>
            </a:r>
            <a:endParaRPr 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902970"/>
            <a:ext cx="10515600" cy="4351338"/>
          </a:xfrm>
        </p:spPr>
        <p:txBody>
          <a:bodyPr>
            <a:normAutofit lnSpcReduction="10000"/>
          </a:bodyPr>
          <a:p>
            <a:r>
              <a:rPr lang="ru-RU" altLang="en-US" b="1">
                <a:solidFill>
                  <a:srgbClr val="FF0000"/>
                </a:solidFill>
              </a:rPr>
              <a:t>Цель проекта: создание сборника «Происхождение фамилий моего класса» для учащихся 8 Б класса.</a:t>
            </a:r>
            <a:endParaRPr lang="ru-RU" altLang="en-US" b="1">
              <a:solidFill>
                <a:srgbClr val="FF0000"/>
              </a:solidFill>
            </a:endParaRPr>
          </a:p>
          <a:p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        Задачи:</a:t>
            </a:r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1.Изучить литературу по теме «Происхождение фамилий».</a:t>
            </a:r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2.Проанализировать происхождение фамилий.</a:t>
            </a:r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3.Обобщить наблюдения, сделать выводы.</a:t>
            </a:r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4.Составить словарь фамилий класса.</a:t>
            </a:r>
            <a:endParaRPr lang="ru-RU" altLang="en-US" b="1">
              <a:solidFill>
                <a:srgbClr val="FF0000"/>
              </a:solidFill>
            </a:endParaRPr>
          </a:p>
          <a:p>
            <a:r>
              <a:rPr lang="ru-RU" altLang="en-US" b="1">
                <a:solidFill>
                  <a:srgbClr val="FF0000"/>
                </a:solidFill>
              </a:rPr>
              <a:t>5.Создать презентацию.</a:t>
            </a:r>
            <a:endParaRPr lang="ru-RU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7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1253490"/>
            <a:ext cx="10515600" cy="4351338"/>
          </a:xfrm>
        </p:spPr>
        <p:txBody>
          <a:bodyPr/>
          <a:p>
            <a:r>
              <a:rPr lang="ru-RU" altLang="en-US" b="1">
                <a:solidFill>
                  <a:srgbClr val="FF0000"/>
                </a:solidFill>
                <a:sym typeface="+mn-ea"/>
              </a:rPr>
              <a:t>Основные этапы работы: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1 этап - организационный: составление плана работы.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2 этап – поиск материалов по истории происхождения фамилий.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3 этап – анализ и систематизация собранных материалов.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4 этап – составление словаря фамилий класса.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5 этап – создание сборника по данной теме.</a:t>
            </a:r>
            <a:endParaRPr lang="ru-RU" altLang="en-US" b="1">
              <a:solidFill>
                <a:srgbClr val="FF0000"/>
              </a:solidFill>
            </a:endParaRPr>
          </a:p>
          <a:p>
            <a:endParaRPr lang="ru-RU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742315" y="927735"/>
            <a:ext cx="10515600" cy="5452745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Фами́лия (лат. familia «семейство») — наследственное родовое имя, указывающее на принадлежность человека к одному роду, ведущему начало от общего предка, или в более узком понимании — к одной семье.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    Слово «фамилия» — латинского происхождения.В Римской империи оно первоначально обозначало совокупность рабов, принадлежащих одному хозяину.  И только к XIX веку слово «фамилия» в русском языке приобрело своё второе значение, ставшее сегодня официальным и основным: «наследственное семейное именование, прибавляемое к личному имени».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Фамилия состоит, прежде всего, из корневой основы (имеющей или имевшей в прошлом какое-либо лексическое значение), но также может включать в себя приставки, суффиксы и окончания.</a:t>
            </a:r>
            <a:endParaRPr lang="ru-RU" altLang="en-US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b="1">
                <a:solidFill>
                  <a:srgbClr val="FF0000"/>
                </a:solidFill>
                <a:sym typeface="+mn-ea"/>
              </a:rPr>
              <a:t>Основа фамилии часто происходит от личного имени или же прозвища, несущего то или иное лексическое значение.</a:t>
            </a:r>
            <a:endParaRPr lang="ru-RU" altLang="en-US" b="1">
              <a:solidFill>
                <a:srgbClr val="FF0000"/>
              </a:solidFill>
            </a:endParaRPr>
          </a:p>
          <a:p>
            <a:endParaRPr lang="ru-RU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158750"/>
            <a:ext cx="10515600" cy="654113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ru-RU" altLang="en-US" sz="3600" b="1">
                <a:solidFill>
                  <a:srgbClr val="FF0000"/>
                </a:solidFill>
              </a:rPr>
              <a:t>П</a:t>
            </a:r>
            <a:endParaRPr lang="ru-RU" altLang="en-US" sz="3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en-US" sz="2400" b="1"/>
              <a:t>Пащенко / Пащенко Дарья</a:t>
            </a:r>
            <a:endParaRPr lang="ru-RU" altLang="en-US" sz="2400" b="1"/>
          </a:p>
          <a:p>
            <a:pPr marL="0" indent="0">
              <a:buNone/>
            </a:pPr>
            <a:r>
              <a:rPr lang="ru-RU" altLang="en-US" sz="1800"/>
              <a:t>Представители фамилии Пащенко могут гордиться своими предками, которые передавали это фамильное имя на протяжении многих столетий и сыграли важную роль в истории Российского государства. Эта фамилия является одной из самых распространенных в России и восходит своими корнями к былинным временам, храня память о святом заступнике родоначальника.Фамильное имя Пащенко образовано из производной формы - Паша - от имени Павел, что в переводе с латинского означает «малый». В православном именнике среди прочих упоминается Павел Первоверховный апостол («апостол языков»), священномученик, из числа 12 учеников Христовых.В быту в Древней Руси человека называли не только полным крестильным именем, а также (и чаще) одной из его производных форм, относящихся к типу имен, которые условно называются уменьшительными. В действительности такие имена были просто обиходными, или внутрисемейными.</a:t>
            </a:r>
            <a:endParaRPr lang="ru-RU" altLang="en-US" sz="1800"/>
          </a:p>
          <a:p>
            <a:pPr marL="0" indent="0">
              <a:buNone/>
            </a:pPr>
            <a:r>
              <a:rPr lang="ru-RU" altLang="en-US" sz="1800"/>
              <a:t>  Фамильное имя Пащенко мог получить предок, чьим покровителем считался Святой апостол Павел. На Руси он был особенно популярен среди православного населения, его послания общинам и отдельным людям составляют значительную часть Нового Завета и являются одними из главных текстов христианского богословия. Предок мог получить свое имя, которое впоследствии стало родовым, родившись в один из дней памяти этого святого.Существует и женское крестильное имя Павла (производное от мужского), которое также могло стать основой для некоторых фамилий. В православном именнике упоминается Святая мученица Павла-дева, которая с подругами пострадала за Христа в Палестине в 308 г.</a:t>
            </a:r>
            <a:endParaRPr lang="ru-RU" altLang="en-US" sz="1800"/>
          </a:p>
          <a:p>
            <a:pPr marL="0" indent="0">
              <a:buNone/>
            </a:pPr>
            <a:r>
              <a:rPr lang="ru-RU" altLang="en-US" sz="1800"/>
              <a:t>Во времена Киевской Руси патронимический суффикс -енко, ныне ошибочно называемый украинским, у южных славян означал «маленький» или «сын такого-то», то есть Пащенко буквально понималось как «сын Паши». </a:t>
            </a:r>
            <a:endParaRPr lang="ru-RU" altLang="en-US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4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914400" y="2409825"/>
            <a:ext cx="10669270" cy="2540000"/>
          </a:xfrm>
        </p:spPr>
        <p:txBody>
          <a:bodyPr/>
          <a:p>
            <a:pPr marL="0" indent="0" algn="ctr">
              <a:buNone/>
            </a:pPr>
            <a:r>
              <a:rPr lang="ru-RU" altLang="en-US" sz="8000" b="1">
                <a:solidFill>
                  <a:srgbClr val="FF0000"/>
                </a:solidFill>
              </a:rPr>
              <a:t>Спасибо за внимание !</a:t>
            </a:r>
            <a:endParaRPr lang="ru-RU" altLang="en-US" sz="8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/>
    </mc:Choice>
    <mc:Fallback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3355</Words>
  <Application>WPS Presentation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Office Theme</vt:lpstr>
      <vt:lpstr>«История происхождения фамилий моего класса»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«История происхождения фамилий моего класса» </dc:title>
  <dc:creator/>
  <cp:lastModifiedBy>Admin</cp:lastModifiedBy>
  <cp:revision>6</cp:revision>
  <dcterms:created xsi:type="dcterms:W3CDTF">2021-03-01T05:13:00Z</dcterms:created>
  <dcterms:modified xsi:type="dcterms:W3CDTF">2021-03-01T13:59:02Z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1049-11.2.0.9635</vt:lpwstr>
  </property>
</Properties>
</file>